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Lst>
  <p:sldSz cx="6858000" cy="9906000" type="A4"/>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31" autoAdjust="0"/>
    <p:restoredTop sz="96928"/>
  </p:normalViewPr>
  <p:slideViewPr>
    <p:cSldViewPr snapToGrid="0" snapToObjects="1">
      <p:cViewPr>
        <p:scale>
          <a:sx n="50" d="100"/>
          <a:sy n="50" d="100"/>
        </p:scale>
        <p:origin x="16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6350" y="-12231"/>
            <a:ext cx="6877353" cy="9930462"/>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473216"/>
            <a:ext cx="4370039" cy="2377992"/>
          </a:xfrm>
        </p:spPr>
        <p:txBody>
          <a:bodyPr anchor="b">
            <a:noAutofit/>
          </a:bodyPr>
          <a:lstStyle>
            <a:lvl1pPr algn="r">
              <a:defRPr sz="4050">
                <a:solidFill>
                  <a:schemeClr val="accent1"/>
                </a:solidFill>
              </a:defRPr>
            </a:lvl1pPr>
          </a:lstStyle>
          <a:p>
            <a:r>
              <a:rPr lang="en-GB"/>
              <a:t>Click to edit Master title style</a:t>
            </a:r>
            <a:endParaRPr lang="en-US" dirty="0"/>
          </a:p>
        </p:txBody>
      </p:sp>
      <p:sp>
        <p:nvSpPr>
          <p:cNvPr id="3" name="Subtitle 2"/>
          <p:cNvSpPr>
            <a:spLocks noGrp="1"/>
          </p:cNvSpPr>
          <p:nvPr>
            <p:ph type="subTitle" idx="1"/>
          </p:nvPr>
        </p:nvSpPr>
        <p:spPr>
          <a:xfrm>
            <a:off x="847947" y="5851205"/>
            <a:ext cx="4370039" cy="1584410"/>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60B3DC1-F7E7-9C41-92D4-F9CA8D78E5A2}"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C0E1F-A92F-1447-892C-3F0633E03A14}" type="slidenum">
              <a:rPr lang="en-US" smtClean="0"/>
              <a:t>‹#›</a:t>
            </a:fld>
            <a:endParaRPr lang="en-US"/>
          </a:p>
        </p:txBody>
      </p:sp>
    </p:spTree>
    <p:extLst>
      <p:ext uri="{BB962C8B-B14F-4D97-AF65-F5344CB8AC3E}">
        <p14:creationId xmlns:p14="http://schemas.microsoft.com/office/powerpoint/2010/main" val="1841693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4916311"/>
          </a:xfrm>
        </p:spPr>
        <p:txBody>
          <a:bodyPr anchor="ctr">
            <a:normAutofit/>
          </a:bodyPr>
          <a:lstStyle>
            <a:lvl1pPr algn="l">
              <a:defRPr sz="3300" b="0" cap="none"/>
            </a:lvl1pPr>
          </a:lstStyle>
          <a:p>
            <a:r>
              <a:rPr lang="en-GB"/>
              <a:t>Click to edit Master title style</a:t>
            </a:r>
            <a:endParaRPr lang="en-US" dirty="0"/>
          </a:p>
        </p:txBody>
      </p:sp>
      <p:sp>
        <p:nvSpPr>
          <p:cNvPr id="3" name="Text Placeholder 2"/>
          <p:cNvSpPr>
            <a:spLocks noGrp="1"/>
          </p:cNvSpPr>
          <p:nvPr>
            <p:ph type="body" idx="1"/>
          </p:nvPr>
        </p:nvSpPr>
        <p:spPr>
          <a:xfrm>
            <a:off x="457200"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0B3DC1-F7E7-9C41-92D4-F9CA8D78E5A2}"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C0E1F-A92F-1447-892C-3F0633E03A14}" type="slidenum">
              <a:rPr lang="en-US" smtClean="0"/>
              <a:t>‹#›</a:t>
            </a:fld>
            <a:endParaRPr lang="en-US"/>
          </a:p>
        </p:txBody>
      </p:sp>
    </p:spTree>
    <p:extLst>
      <p:ext uri="{BB962C8B-B14F-4D97-AF65-F5344CB8AC3E}">
        <p14:creationId xmlns:p14="http://schemas.microsoft.com/office/powerpoint/2010/main" val="2012824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825806" y="5246511"/>
            <a:ext cx="4064853" cy="550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GB"/>
              <a:t>Click to edit Master text styles</a:t>
            </a:r>
          </a:p>
        </p:txBody>
      </p:sp>
      <p:sp>
        <p:nvSpPr>
          <p:cNvPr id="3" name="Text Placeholder 2"/>
          <p:cNvSpPr>
            <a:spLocks noGrp="1"/>
          </p:cNvSpPr>
          <p:nvPr>
            <p:ph type="body" idx="1"/>
          </p:nvPr>
        </p:nvSpPr>
        <p:spPr>
          <a:xfrm>
            <a:off x="457199"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0B3DC1-F7E7-9C41-92D4-F9CA8D78E5A2}"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C0E1F-A92F-1447-892C-3F0633E03A14}" type="slidenum">
              <a:rPr lang="en-US" smtClean="0"/>
              <a:t>‹#›</a:t>
            </a:fld>
            <a:endParaRPr 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631182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457199" y="2790649"/>
            <a:ext cx="4760786" cy="3748998"/>
          </a:xfrm>
        </p:spPr>
        <p:txBody>
          <a:bodyPr anchor="b">
            <a:normAutofit/>
          </a:bodyPr>
          <a:lstStyle>
            <a:lvl1pPr algn="l">
              <a:defRPr sz="3300" b="0" cap="none"/>
            </a:lvl1pPr>
          </a:lstStyle>
          <a:p>
            <a:r>
              <a:rPr lang="en-GB"/>
              <a:t>Click to edit Master title style</a:t>
            </a:r>
            <a:endParaRPr lang="en-US" dirty="0"/>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0B3DC1-F7E7-9C41-92D4-F9CA8D78E5A2}"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C0E1F-A92F-1447-892C-3F0633E03A14}" type="slidenum">
              <a:rPr lang="en-US" smtClean="0"/>
              <a:t>‹#›</a:t>
            </a:fld>
            <a:endParaRPr lang="en-US"/>
          </a:p>
        </p:txBody>
      </p:sp>
    </p:spTree>
    <p:extLst>
      <p:ext uri="{BB962C8B-B14F-4D97-AF65-F5344CB8AC3E}">
        <p14:creationId xmlns:p14="http://schemas.microsoft.com/office/powerpoint/2010/main" val="1108422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GB"/>
              <a:t>Click to edit Master text styles</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0B3DC1-F7E7-9C41-92D4-F9CA8D78E5A2}"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C0E1F-A92F-1447-892C-3F0633E03A14}" type="slidenum">
              <a:rPr lang="en-US" smtClean="0"/>
              <a:t>‹#›</a:t>
            </a:fld>
            <a:endParaRPr lang="en-US"/>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79752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461886" y="880533"/>
            <a:ext cx="4756099" cy="4365978"/>
          </a:xfrm>
        </p:spPr>
        <p:txBody>
          <a:bodyPr anchor="ctr">
            <a:normAutofit/>
          </a:bodyPr>
          <a:lstStyle>
            <a:lvl1pPr algn="l">
              <a:defRPr sz="3300" b="0" cap="none"/>
            </a:lvl1pPr>
          </a:lstStyle>
          <a:p>
            <a:r>
              <a:rPr lang="en-GB"/>
              <a:t>Click to edit Master title style</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GB"/>
              <a:t>Click to edit Master text styles</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0B3DC1-F7E7-9C41-92D4-F9CA8D78E5A2}"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C0E1F-A92F-1447-892C-3F0633E03A14}" type="slidenum">
              <a:rPr lang="en-US" smtClean="0"/>
              <a:t>‹#›</a:t>
            </a:fld>
            <a:endParaRPr lang="en-US"/>
          </a:p>
        </p:txBody>
      </p:sp>
    </p:spTree>
    <p:extLst>
      <p:ext uri="{BB962C8B-B14F-4D97-AF65-F5344CB8AC3E}">
        <p14:creationId xmlns:p14="http://schemas.microsoft.com/office/powerpoint/2010/main" val="2312731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0B3DC1-F7E7-9C41-92D4-F9CA8D78E5A2}"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C0E1F-A92F-1447-892C-3F0633E03A14}" type="slidenum">
              <a:rPr lang="en-US" smtClean="0"/>
              <a:t>‹#›</a:t>
            </a:fld>
            <a:endParaRPr lang="en-US"/>
          </a:p>
        </p:txBody>
      </p:sp>
    </p:spTree>
    <p:extLst>
      <p:ext uri="{BB962C8B-B14F-4D97-AF65-F5344CB8AC3E}">
        <p14:creationId xmlns:p14="http://schemas.microsoft.com/office/powerpoint/2010/main" val="3447016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80534"/>
            <a:ext cx="734109" cy="7585429"/>
          </a:xfrm>
        </p:spPr>
        <p:txBody>
          <a:bodyPr vert="eaVert" anchor="ctr"/>
          <a:lstStyle/>
          <a:p>
            <a:r>
              <a:rPr lang="en-GB"/>
              <a:t>Click to edit Master title style</a:t>
            </a:r>
            <a:endParaRPr lang="en-US" dirty="0"/>
          </a:p>
        </p:txBody>
      </p:sp>
      <p:sp>
        <p:nvSpPr>
          <p:cNvPr id="3" name="Vertical Text Placeholder 2"/>
          <p:cNvSpPr>
            <a:spLocks noGrp="1"/>
          </p:cNvSpPr>
          <p:nvPr>
            <p:ph type="body" orient="vert" idx="1"/>
          </p:nvPr>
        </p:nvSpPr>
        <p:spPr>
          <a:xfrm>
            <a:off x="457199" y="880534"/>
            <a:ext cx="3896270" cy="7585429"/>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0B3DC1-F7E7-9C41-92D4-F9CA8D78E5A2}"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C0E1F-A92F-1447-892C-3F0633E03A14}" type="slidenum">
              <a:rPr lang="en-US" smtClean="0"/>
              <a:t>‹#›</a:t>
            </a:fld>
            <a:endParaRPr lang="en-US"/>
          </a:p>
        </p:txBody>
      </p:sp>
    </p:spTree>
    <p:extLst>
      <p:ext uri="{BB962C8B-B14F-4D97-AF65-F5344CB8AC3E}">
        <p14:creationId xmlns:p14="http://schemas.microsoft.com/office/powerpoint/2010/main" val="4055246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60B3DC1-F7E7-9C41-92D4-F9CA8D78E5A2}"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C0E1F-A92F-1447-892C-3F0633E03A14}" type="slidenum">
              <a:rPr lang="en-US" smtClean="0"/>
              <a:t>‹#›</a:t>
            </a:fld>
            <a:endParaRPr lang="en-US"/>
          </a:p>
        </p:txBody>
      </p:sp>
    </p:spTree>
    <p:extLst>
      <p:ext uri="{BB962C8B-B14F-4D97-AF65-F5344CB8AC3E}">
        <p14:creationId xmlns:p14="http://schemas.microsoft.com/office/powerpoint/2010/main" val="1904051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199" y="3901254"/>
            <a:ext cx="4760786" cy="2638395"/>
          </a:xfrm>
        </p:spPr>
        <p:txBody>
          <a:bodyPr anchor="b"/>
          <a:lstStyle>
            <a:lvl1pPr algn="l">
              <a:defRPr sz="3000" b="0" cap="none"/>
            </a:lvl1pPr>
          </a:lstStyle>
          <a:p>
            <a:r>
              <a:rPr lang="en-GB"/>
              <a:t>Click to edit Master title style</a:t>
            </a:r>
            <a:endParaRPr lang="en-US" dirty="0"/>
          </a:p>
        </p:txBody>
      </p:sp>
      <p:sp>
        <p:nvSpPr>
          <p:cNvPr id="3" name="Text Placeholder 2"/>
          <p:cNvSpPr>
            <a:spLocks noGrp="1"/>
          </p:cNvSpPr>
          <p:nvPr>
            <p:ph type="body" idx="1"/>
          </p:nvPr>
        </p:nvSpPr>
        <p:spPr>
          <a:xfrm>
            <a:off x="457199" y="6539647"/>
            <a:ext cx="4760786" cy="12428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60B3DC1-F7E7-9C41-92D4-F9CA8D78E5A2}" type="datetimeFigureOut">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4C0E1F-A92F-1447-892C-3F0633E03A14}" type="slidenum">
              <a:rPr lang="en-US" smtClean="0"/>
              <a:t>‹#›</a:t>
            </a:fld>
            <a:endParaRPr lang="en-US"/>
          </a:p>
        </p:txBody>
      </p:sp>
    </p:spTree>
    <p:extLst>
      <p:ext uri="{BB962C8B-B14F-4D97-AF65-F5344CB8AC3E}">
        <p14:creationId xmlns:p14="http://schemas.microsoft.com/office/powerpoint/2010/main" val="2831777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1907822"/>
          </a:xfrm>
        </p:spPr>
        <p:txBody>
          <a:bodyPr/>
          <a:lstStyle/>
          <a:p>
            <a:r>
              <a:rPr lang="en-GB"/>
              <a:t>Click to edit Master title style</a:t>
            </a:r>
            <a:endParaRPr lang="en-US" dirty="0"/>
          </a:p>
        </p:txBody>
      </p:sp>
      <p:sp>
        <p:nvSpPr>
          <p:cNvPr id="3" name="Content Placeholder 2"/>
          <p:cNvSpPr>
            <a:spLocks noGrp="1"/>
          </p:cNvSpPr>
          <p:nvPr>
            <p:ph sz="half" idx="1"/>
          </p:nvPr>
        </p:nvSpPr>
        <p:spPr>
          <a:xfrm>
            <a:off x="457200" y="3120851"/>
            <a:ext cx="2316082" cy="560556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2901903" y="3120853"/>
            <a:ext cx="2316083" cy="560556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60B3DC1-F7E7-9C41-92D4-F9CA8D78E5A2}"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C0E1F-A92F-1447-892C-3F0633E03A14}" type="slidenum">
              <a:rPr lang="en-US" smtClean="0"/>
              <a:t>‹#›</a:t>
            </a:fld>
            <a:endParaRPr lang="en-US"/>
          </a:p>
        </p:txBody>
      </p:sp>
    </p:spTree>
    <p:extLst>
      <p:ext uri="{BB962C8B-B14F-4D97-AF65-F5344CB8AC3E}">
        <p14:creationId xmlns:p14="http://schemas.microsoft.com/office/powerpoint/2010/main" val="860295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5" cy="1907822"/>
          </a:xfrm>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457199"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57199" y="3953801"/>
            <a:ext cx="2318004" cy="477261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2899980"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2899980" y="3953801"/>
            <a:ext cx="2318004" cy="4772613"/>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60B3DC1-F7E7-9C41-92D4-F9CA8D78E5A2}" type="datetimeFigureOut">
              <a:rPr lang="en-US" smtClean="0"/>
              <a:t>10/10/2023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4C0E1F-A92F-1447-892C-3F0633E03A14}" type="slidenum">
              <a:rPr lang="en-US" smtClean="0"/>
              <a:t>‹#›</a:t>
            </a:fld>
            <a:endParaRPr lang="en-US"/>
          </a:p>
        </p:txBody>
      </p:sp>
    </p:spTree>
    <p:extLst>
      <p:ext uri="{BB962C8B-B14F-4D97-AF65-F5344CB8AC3E}">
        <p14:creationId xmlns:p14="http://schemas.microsoft.com/office/powerpoint/2010/main" val="1074334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199" y="880533"/>
            <a:ext cx="4760786" cy="1907822"/>
          </a:xfr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60B3DC1-F7E7-9C41-92D4-F9CA8D78E5A2}" type="datetimeFigureOut">
              <a:rPr lang="en-US" smtClean="0"/>
              <a:t>10/10/2023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4C0E1F-A92F-1447-892C-3F0633E03A14}" type="slidenum">
              <a:rPr lang="en-US" smtClean="0"/>
              <a:t>‹#›</a:t>
            </a:fld>
            <a:endParaRPr lang="en-US"/>
          </a:p>
        </p:txBody>
      </p:sp>
    </p:spTree>
    <p:extLst>
      <p:ext uri="{BB962C8B-B14F-4D97-AF65-F5344CB8AC3E}">
        <p14:creationId xmlns:p14="http://schemas.microsoft.com/office/powerpoint/2010/main" val="2130362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B3DC1-F7E7-9C41-92D4-F9CA8D78E5A2}" type="datetimeFigureOut">
              <a:rPr lang="en-US" smtClean="0"/>
              <a:t>10/10/2023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4C0E1F-A92F-1447-892C-3F0633E03A14}" type="slidenum">
              <a:rPr lang="en-US" smtClean="0"/>
              <a:t>‹#›</a:t>
            </a:fld>
            <a:endParaRPr lang="en-US"/>
          </a:p>
        </p:txBody>
      </p:sp>
    </p:spTree>
    <p:extLst>
      <p:ext uri="{BB962C8B-B14F-4D97-AF65-F5344CB8AC3E}">
        <p14:creationId xmlns:p14="http://schemas.microsoft.com/office/powerpoint/2010/main" val="3913309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2164650"/>
            <a:ext cx="2092637" cy="1846673"/>
          </a:xfrm>
        </p:spPr>
        <p:txBody>
          <a:bodyPr anchor="b">
            <a:normAutofit/>
          </a:bodyPr>
          <a:lstStyle>
            <a:lvl1pPr>
              <a:defRPr sz="1500"/>
            </a:lvl1pPr>
          </a:lstStyle>
          <a:p>
            <a:r>
              <a:rPr lang="en-GB"/>
              <a:t>Click to edit Master title style</a:t>
            </a:r>
            <a:endParaRPr lang="en-US" dirty="0"/>
          </a:p>
        </p:txBody>
      </p:sp>
      <p:sp>
        <p:nvSpPr>
          <p:cNvPr id="3" name="Content Placeholder 2"/>
          <p:cNvSpPr>
            <a:spLocks noGrp="1"/>
          </p:cNvSpPr>
          <p:nvPr>
            <p:ph idx="1"/>
          </p:nvPr>
        </p:nvSpPr>
        <p:spPr>
          <a:xfrm>
            <a:off x="2678456" y="743781"/>
            <a:ext cx="2539528" cy="798263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57199" y="4011323"/>
            <a:ext cx="2092637" cy="3733093"/>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GB"/>
              <a:t>Click to edit Master text styles</a:t>
            </a:r>
          </a:p>
        </p:txBody>
      </p:sp>
      <p:sp>
        <p:nvSpPr>
          <p:cNvPr id="5" name="Date Placeholder 4"/>
          <p:cNvSpPr>
            <a:spLocks noGrp="1"/>
          </p:cNvSpPr>
          <p:nvPr>
            <p:ph type="dt" sz="half" idx="10"/>
          </p:nvPr>
        </p:nvSpPr>
        <p:spPr/>
        <p:txBody>
          <a:bodyPr/>
          <a:lstStyle/>
          <a:p>
            <a:fld id="{460B3DC1-F7E7-9C41-92D4-F9CA8D78E5A2}"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C0E1F-A92F-1447-892C-3F0633E03A14}" type="slidenum">
              <a:rPr lang="en-US" smtClean="0"/>
              <a:t>‹#›</a:t>
            </a:fld>
            <a:endParaRPr lang="en-US"/>
          </a:p>
        </p:txBody>
      </p:sp>
    </p:spTree>
    <p:extLst>
      <p:ext uri="{BB962C8B-B14F-4D97-AF65-F5344CB8AC3E}">
        <p14:creationId xmlns:p14="http://schemas.microsoft.com/office/powerpoint/2010/main" val="143229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934200"/>
            <a:ext cx="4760786" cy="818622"/>
          </a:xfrm>
        </p:spPr>
        <p:txBody>
          <a:bodyPr anchor="b">
            <a:normAutofit/>
          </a:bodyPr>
          <a:lstStyle>
            <a:lvl1pPr algn="l">
              <a:defRPr sz="18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457199" y="880533"/>
            <a:ext cx="4760786" cy="5554926"/>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GB"/>
              <a:t>Click icon to add picture</a:t>
            </a:r>
            <a:endParaRPr lang="en-US" dirty="0"/>
          </a:p>
        </p:txBody>
      </p:sp>
      <p:sp>
        <p:nvSpPr>
          <p:cNvPr id="4" name="Text Placeholder 3"/>
          <p:cNvSpPr>
            <a:spLocks noGrp="1"/>
          </p:cNvSpPr>
          <p:nvPr>
            <p:ph type="body" sz="half" idx="2"/>
          </p:nvPr>
        </p:nvSpPr>
        <p:spPr>
          <a:xfrm>
            <a:off x="457199" y="7752822"/>
            <a:ext cx="4760786" cy="97359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a:t>Click to edit Master text styles</a:t>
            </a:r>
          </a:p>
        </p:txBody>
      </p:sp>
      <p:sp>
        <p:nvSpPr>
          <p:cNvPr id="5" name="Date Placeholder 4"/>
          <p:cNvSpPr>
            <a:spLocks noGrp="1"/>
          </p:cNvSpPr>
          <p:nvPr>
            <p:ph type="dt" sz="half" idx="10"/>
          </p:nvPr>
        </p:nvSpPr>
        <p:spPr/>
        <p:txBody>
          <a:bodyPr/>
          <a:lstStyle/>
          <a:p>
            <a:fld id="{460B3DC1-F7E7-9C41-92D4-F9CA8D78E5A2}" type="datetimeFigureOut">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4C0E1F-A92F-1447-892C-3F0633E03A14}" type="slidenum">
              <a:rPr lang="en-US" smtClean="0"/>
              <a:t>‹#›</a:t>
            </a:fld>
            <a:endParaRPr lang="en-US"/>
          </a:p>
        </p:txBody>
      </p:sp>
    </p:spTree>
    <p:extLst>
      <p:ext uri="{BB962C8B-B14F-4D97-AF65-F5344CB8AC3E}">
        <p14:creationId xmlns:p14="http://schemas.microsoft.com/office/powerpoint/2010/main" val="1892956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2231"/>
            <a:ext cx="6877354" cy="9930462"/>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80533"/>
            <a:ext cx="4760785" cy="1907822"/>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457199" y="3120853"/>
            <a:ext cx="4760786" cy="560556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053944" y="8726414"/>
            <a:ext cx="513099"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460B3DC1-F7E7-9C41-92D4-F9CA8D78E5A2}" type="datetimeFigureOut">
              <a:rPr lang="en-US" smtClean="0"/>
              <a:t>10/10/2023</a:t>
            </a:fld>
            <a:endParaRPr lang="en-US"/>
          </a:p>
        </p:txBody>
      </p:sp>
      <p:sp>
        <p:nvSpPr>
          <p:cNvPr id="5" name="Footer Placeholder 4"/>
          <p:cNvSpPr>
            <a:spLocks noGrp="1"/>
          </p:cNvSpPr>
          <p:nvPr>
            <p:ph type="ftr" sz="quarter" idx="3"/>
          </p:nvPr>
        </p:nvSpPr>
        <p:spPr>
          <a:xfrm>
            <a:off x="457200" y="8726414"/>
            <a:ext cx="3467230" cy="52740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33507" y="8726414"/>
            <a:ext cx="384479" cy="527403"/>
          </a:xfrm>
          <a:prstGeom prst="rect">
            <a:avLst/>
          </a:prstGeom>
        </p:spPr>
        <p:txBody>
          <a:bodyPr vert="horz" lIns="91440" tIns="45720" rIns="91440" bIns="45720" rtlCol="0" anchor="ctr"/>
          <a:lstStyle>
            <a:lvl1pPr algn="r">
              <a:defRPr sz="675">
                <a:solidFill>
                  <a:schemeClr val="accent1"/>
                </a:solidFill>
              </a:defRPr>
            </a:lvl1pPr>
          </a:lstStyle>
          <a:p>
            <a:fld id="{B14C0E1F-A92F-1447-892C-3F0633E03A14}" type="slidenum">
              <a:rPr lang="en-US" smtClean="0"/>
              <a:t>‹#›</a:t>
            </a:fld>
            <a:endParaRPr lang="en-US"/>
          </a:p>
        </p:txBody>
      </p:sp>
    </p:spTree>
    <p:extLst>
      <p:ext uri="{BB962C8B-B14F-4D97-AF65-F5344CB8AC3E}">
        <p14:creationId xmlns:p14="http://schemas.microsoft.com/office/powerpoint/2010/main" val="29796416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784F6C5-0113-7E4B-A618-7B002F250B82}"/>
              </a:ext>
            </a:extLst>
          </p:cNvPr>
          <p:cNvSpPr/>
          <p:nvPr/>
        </p:nvSpPr>
        <p:spPr>
          <a:xfrm>
            <a:off x="0" y="142805"/>
            <a:ext cx="6594043" cy="1077218"/>
          </a:xfrm>
          <a:prstGeom prst="rect">
            <a:avLst/>
          </a:prstGeom>
        </p:spPr>
        <p:txBody>
          <a:bodyPr wrap="square">
            <a:spAutoFit/>
          </a:bodyPr>
          <a:lstStyle/>
          <a:p>
            <a:pPr algn="ctr"/>
            <a:r>
              <a:rPr lang="en-GB" sz="3200" b="1" dirty="0">
                <a:ln w="9525">
                  <a:solidFill>
                    <a:schemeClr val="tx1"/>
                  </a:solidFill>
                  <a:prstDash val="solid"/>
                </a:ln>
                <a:solidFill>
                  <a:schemeClr val="accent2">
                    <a:lumMod val="40000"/>
                    <a:lumOff val="60000"/>
                  </a:schemeClr>
                </a:solidFill>
                <a:latin typeface="Century Gothic" panose="020B0502020202020204" pitchFamily="34" charset="0"/>
              </a:rPr>
              <a:t>Newcomen Primary School </a:t>
            </a:r>
          </a:p>
          <a:p>
            <a:pPr algn="ctr"/>
            <a:r>
              <a:rPr lang="en-GB" sz="3200" b="1" dirty="0">
                <a:ln w="9525">
                  <a:solidFill>
                    <a:schemeClr val="tx1"/>
                  </a:solidFill>
                  <a:prstDash val="solid"/>
                </a:ln>
                <a:solidFill>
                  <a:schemeClr val="accent2">
                    <a:lumMod val="40000"/>
                    <a:lumOff val="60000"/>
                  </a:schemeClr>
                </a:solidFill>
                <a:latin typeface="Century Gothic" panose="020B0502020202020204" pitchFamily="34" charset="0"/>
              </a:rPr>
              <a:t>Nursery Curriculum Overview</a:t>
            </a:r>
          </a:p>
        </p:txBody>
      </p:sp>
      <p:sp>
        <p:nvSpPr>
          <p:cNvPr id="5" name="Rectangle 4">
            <a:extLst>
              <a:ext uri="{FF2B5EF4-FFF2-40B4-BE49-F238E27FC236}">
                <a16:creationId xmlns:a16="http://schemas.microsoft.com/office/drawing/2014/main" id="{2FFF08F8-0596-884F-BEBC-56F3BE5ADEA4}"/>
              </a:ext>
            </a:extLst>
          </p:cNvPr>
          <p:cNvSpPr/>
          <p:nvPr/>
        </p:nvSpPr>
        <p:spPr>
          <a:xfrm rot="5400000">
            <a:off x="5522861" y="1108637"/>
            <a:ext cx="2270173" cy="461665"/>
          </a:xfrm>
          <a:prstGeom prst="rect">
            <a:avLst/>
          </a:prstGeom>
        </p:spPr>
        <p:txBody>
          <a:bodyPr wrap="none">
            <a:spAutoFit/>
          </a:bodyPr>
          <a:lstStyle/>
          <a:p>
            <a:r>
              <a:rPr lang="en-GB" sz="2400" b="1" dirty="0">
                <a:solidFill>
                  <a:srgbClr val="FFC000"/>
                </a:solidFill>
                <a:latin typeface="Century Gothic" panose="020B0502020202020204" pitchFamily="34" charset="0"/>
                <a:cs typeface="Phosphate Inline" panose="02000506050000020004" pitchFamily="2" charset="77"/>
              </a:rPr>
              <a:t>Simul </a:t>
            </a:r>
            <a:r>
              <a:rPr lang="en-GB" sz="2400" b="1" dirty="0" err="1">
                <a:solidFill>
                  <a:srgbClr val="FFC000"/>
                </a:solidFill>
                <a:latin typeface="Century Gothic" panose="020B0502020202020204" pitchFamily="34" charset="0"/>
                <a:cs typeface="Phosphate Inline" panose="02000506050000020004" pitchFamily="2" charset="77"/>
              </a:rPr>
              <a:t>ut</a:t>
            </a:r>
            <a:r>
              <a:rPr lang="en-GB" sz="2400" b="1" dirty="0">
                <a:solidFill>
                  <a:srgbClr val="FFC000"/>
                </a:solidFill>
                <a:latin typeface="Century Gothic" panose="020B0502020202020204" pitchFamily="34" charset="0"/>
                <a:cs typeface="Phosphate Inline" panose="02000506050000020004" pitchFamily="2" charset="77"/>
              </a:rPr>
              <a:t> Unum</a:t>
            </a:r>
          </a:p>
        </p:txBody>
      </p:sp>
      <p:sp>
        <p:nvSpPr>
          <p:cNvPr id="7" name="Rectangle 6">
            <a:extLst>
              <a:ext uri="{FF2B5EF4-FFF2-40B4-BE49-F238E27FC236}">
                <a16:creationId xmlns:a16="http://schemas.microsoft.com/office/drawing/2014/main" id="{B5ED86C0-933A-894F-A97B-086A31F1058C}"/>
              </a:ext>
            </a:extLst>
          </p:cNvPr>
          <p:cNvSpPr/>
          <p:nvPr/>
        </p:nvSpPr>
        <p:spPr>
          <a:xfrm>
            <a:off x="83522" y="3809186"/>
            <a:ext cx="6692517" cy="1179169"/>
          </a:xfrm>
          <a:prstGeom prst="rect">
            <a:avLst/>
          </a:prstGeom>
          <a:ln>
            <a:solidFill>
              <a:schemeClr val="accent2"/>
            </a:solidFill>
          </a:ln>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07000"/>
              </a:lnSpc>
            </a:pPr>
            <a:r>
              <a:rPr lang="en-US" sz="1100" b="1" u="sng"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Communication and Language </a:t>
            </a:r>
            <a:endParaRPr lang="en-GB" sz="1100" b="1" u="sng" dirty="0">
              <a:solidFill>
                <a:srgbClr val="002060"/>
              </a:solidFill>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pPr>
            <a:r>
              <a:rPr lang="en-US" sz="11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Your child will be part of a language-rich environment where they will have constant opportunities to engage in quality interactions and conversations. The children will enjoy learning to listen to their friends and develop an interest in what others have to say. </a:t>
            </a:r>
            <a:r>
              <a:rPr lang="en-US" sz="1100" dirty="0" smtClean="0">
                <a:solidFill>
                  <a:srgbClr val="002060"/>
                </a:solidFill>
                <a:latin typeface="Century Gothic" panose="020B0502020202020204" pitchFamily="34" charset="0"/>
                <a:ea typeface="Calibri" panose="020F0502020204030204" pitchFamily="34" charset="0"/>
                <a:cs typeface="Times New Roman" panose="02020603050405020304" pitchFamily="18" charset="0"/>
              </a:rPr>
              <a:t>Whilst </a:t>
            </a:r>
            <a:r>
              <a:rPr lang="en-US" sz="11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having fun in role play areas linked to our topics, children will be developing a wide range of vocabulary and the ability to interact confidently with others. </a:t>
            </a:r>
            <a:endParaRPr lang="en-GB" sz="11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6E39BD89-DD93-CB48-8AB0-6FBE64AECBF9}"/>
              </a:ext>
            </a:extLst>
          </p:cNvPr>
          <p:cNvSpPr/>
          <p:nvPr/>
        </p:nvSpPr>
        <p:spPr>
          <a:xfrm>
            <a:off x="83522" y="1561440"/>
            <a:ext cx="6330606" cy="2084866"/>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07000"/>
              </a:lnSpc>
            </a:pPr>
            <a:r>
              <a:rPr lang="en-GB" sz="1100" b="1" u="sng" kern="1400" dirty="0">
                <a:solidFill>
                  <a:srgbClr val="002060"/>
                </a:solidFill>
                <a:latin typeface="Century Gothic" panose="020B0502020202020204" pitchFamily="34" charset="0"/>
                <a:ea typeface="Times New Roman" panose="02020603050405020304" pitchFamily="18" charset="0"/>
              </a:rPr>
              <a:t>Introduction</a:t>
            </a:r>
            <a:endParaRPr lang="en-US" sz="11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pPr>
            <a:r>
              <a:rPr lang="en-GB" sz="1100" dirty="0">
                <a:solidFill>
                  <a:srgbClr val="002060"/>
                </a:solidFill>
                <a:latin typeface="Century Gothic" panose="020B0502020202020204" pitchFamily="34" charset="0"/>
                <a:ea typeface="Calibri" panose="020F0502020204030204" pitchFamily="34" charset="0"/>
                <a:cs typeface="Arial" panose="020B0604020202020204" pitchFamily="34" charset="0"/>
              </a:rPr>
              <a:t>At </a:t>
            </a:r>
            <a:r>
              <a:rPr lang="en-GB" sz="1100" dirty="0" err="1">
                <a:solidFill>
                  <a:srgbClr val="002060"/>
                </a:solidFill>
                <a:latin typeface="Century Gothic" panose="020B0502020202020204" pitchFamily="34" charset="0"/>
                <a:ea typeface="Calibri" panose="020F0502020204030204" pitchFamily="34" charset="0"/>
                <a:cs typeface="Arial" panose="020B0604020202020204" pitchFamily="34" charset="0"/>
              </a:rPr>
              <a:t>Newcomen</a:t>
            </a:r>
            <a:r>
              <a:rPr lang="en-GB" sz="1100" dirty="0">
                <a:solidFill>
                  <a:srgbClr val="002060"/>
                </a:solidFill>
                <a:latin typeface="Century Gothic" panose="020B0502020202020204" pitchFamily="34" charset="0"/>
                <a:ea typeface="Calibri" panose="020F0502020204030204" pitchFamily="34" charset="0"/>
                <a:cs typeface="Arial" panose="020B0604020202020204" pitchFamily="34" charset="0"/>
              </a:rPr>
              <a:t> Primary School, we are passionate about enthusing our children with a love of learning which is both meaningful and relevant.  Our curriculum is designed to allow our children to develop all important human qualities and dispositions.  While knowledge is integral to the design of our ambitious curriculum, the key driver is the ethos and values of our school.  We have a holistic approach where pupils can access a knowledge rich, vocabulary focused curriculum which builds skills and reinforces learning. We offer children an exemplary education in a safe, calm and purposeful environment.  Our aim is to nurture well-rounded, respectful and resilient children who will develop skills for life-long learning. We aspire for all our children to be respectful of themselves and of others in our school, our local community and the wider world. </a:t>
            </a:r>
            <a:endParaRPr lang="en-GB" sz="1100" dirty="0">
              <a:solidFill>
                <a:srgbClr val="002060"/>
              </a:solidFill>
              <a:latin typeface="Calibri" panose="020F0502020204030204" pitchFamily="34" charset="0"/>
              <a:ea typeface="Calibri" panose="020F0502020204030204" pitchFamily="34" charset="0"/>
              <a:cs typeface="Arial" panose="020B0604020202020204" pitchFamily="34" charset="0"/>
            </a:endParaRPr>
          </a:p>
        </p:txBody>
      </p:sp>
      <p:sp>
        <p:nvSpPr>
          <p:cNvPr id="9" name="Text Box 3"/>
          <p:cNvSpPr txBox="1"/>
          <p:nvPr/>
        </p:nvSpPr>
        <p:spPr>
          <a:xfrm>
            <a:off x="83522" y="6466550"/>
            <a:ext cx="6645275" cy="1327523"/>
          </a:xfrm>
          <a:prstGeom prst="rect">
            <a:avLst/>
          </a:prstGeom>
          <a:solidFill>
            <a:sysClr val="window" lastClr="FFFFFF"/>
          </a:solidFill>
          <a:ln w="6350">
            <a:solidFill>
              <a:schemeClr val="accent2"/>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pPr>
            <a:r>
              <a:rPr lang="en-US" sz="1100" b="1" u="sng"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Personal, Social and Emotional Development </a:t>
            </a:r>
            <a:endParaRPr lang="en-GB" sz="1100" b="1" u="sng"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pPr>
            <a:r>
              <a:rPr lang="en-US" sz="11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This area of learning lies at the heart of everything your child will do at </a:t>
            </a:r>
            <a:r>
              <a:rPr lang="en-US" sz="1100" dirty="0" err="1">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Newcomen</a:t>
            </a:r>
            <a:r>
              <a:rPr lang="en-US" sz="11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 nursery. It is </a:t>
            </a:r>
            <a:r>
              <a:rPr lang="en-US" sz="1100" dirty="0" smtClean="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essential that the children develop </a:t>
            </a:r>
            <a:r>
              <a:rPr lang="en-US" sz="11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a positive sense of themselves and respect for others. Throughout the year, we will be talking about our emotions and how to self-regulate. Learning how to share and understanding how to be a kind friend will be the prime focus.  We will spend time modelling positive relationships and how to work out situations during play. Role play areas such as the home corner offer the perfect place to develop such skills.</a:t>
            </a:r>
            <a:endParaRPr lang="en-GB" sz="11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0" name="Text Box 4"/>
          <p:cNvSpPr txBox="1"/>
          <p:nvPr/>
        </p:nvSpPr>
        <p:spPr>
          <a:xfrm>
            <a:off x="83522" y="5137915"/>
            <a:ext cx="6645275" cy="1097554"/>
          </a:xfrm>
          <a:prstGeom prst="rect">
            <a:avLst/>
          </a:prstGeom>
          <a:solidFill>
            <a:sysClr val="window" lastClr="FFFFFF"/>
          </a:solidFill>
          <a:ln w="6350">
            <a:solidFill>
              <a:schemeClr val="accent2">
                <a:lumMod val="75000"/>
              </a:schemeClr>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pPr>
            <a:r>
              <a:rPr lang="en-US" sz="1100" b="1" u="sng"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Physical Development  </a:t>
            </a:r>
            <a:endParaRPr lang="en-GB" sz="1100" b="1" u="sng" dirty="0">
              <a:solidFill>
                <a:srgbClr val="002060"/>
              </a:solidFill>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pPr>
            <a:r>
              <a:rPr lang="en-US" sz="11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Creative playdough, cutting and threading activities will all be readily available everyday to support the development of fine motor skills. Through regular use of the outdoor area, we will </a:t>
            </a:r>
            <a:r>
              <a:rPr lang="en-US" sz="1100" dirty="0" err="1">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practise</a:t>
            </a:r>
            <a:r>
              <a:rPr lang="en-US" sz="11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 balancing, climbing and spatial awareness. The children will enjoy riding different vehicles and playing with a range of equipment to strengthen their gross motor skills. </a:t>
            </a:r>
            <a:endParaRPr lang="en-GB" sz="11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12" name="Text Box 6"/>
          <p:cNvSpPr txBox="1"/>
          <p:nvPr/>
        </p:nvSpPr>
        <p:spPr>
          <a:xfrm>
            <a:off x="83522" y="7919083"/>
            <a:ext cx="6645275" cy="1852237"/>
          </a:xfrm>
          <a:prstGeom prst="rect">
            <a:avLst/>
          </a:prstGeom>
          <a:solidFill>
            <a:sysClr val="window" lastClr="FFFFFF"/>
          </a:solidFill>
          <a:ln w="6350">
            <a:solidFill>
              <a:schemeClr val="accent2"/>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pPr>
            <a:r>
              <a:rPr lang="en-US" sz="1100" b="1" u="sng"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Literacy  </a:t>
            </a:r>
            <a:endParaRPr lang="en-GB" sz="1100" b="1" u="sng"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pPr>
            <a:r>
              <a:rPr lang="en-US" sz="11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Developing a love of stories will be easy after spending time in nursery! Each week the book fairy delivers a new story with props to theme the week around. The children will have a wonderful time acting out the stories, talking about the characters and retelling events in the story. Singing songs and nursery rhymes will be part of everyday in nursery and the children will be playing games to help </a:t>
            </a:r>
            <a:r>
              <a:rPr lang="en-US" sz="1100" dirty="0" smtClean="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them tune into </a:t>
            </a:r>
            <a:r>
              <a:rPr lang="en-US" sz="11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rhyming words. There will be many opportunities to develop early writing and encourage mark making. The children will be writing shopping lists and letters to their friends in </a:t>
            </a:r>
            <a:r>
              <a:rPr lang="en-US" sz="1100" dirty="0" smtClean="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the different </a:t>
            </a:r>
            <a:r>
              <a:rPr lang="en-US" sz="11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role play areas. </a:t>
            </a:r>
            <a:r>
              <a:rPr lang="en-US" sz="11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They </a:t>
            </a:r>
            <a:r>
              <a:rPr lang="en-US" sz="1100" dirty="0" smtClean="0">
                <a:solidFill>
                  <a:srgbClr val="002060"/>
                </a:solidFill>
                <a:latin typeface="Century Gothic" panose="020B0502020202020204" pitchFamily="34" charset="0"/>
                <a:ea typeface="Calibri" panose="020F0502020204030204" pitchFamily="34" charset="0"/>
                <a:cs typeface="Times New Roman" panose="02020603050405020304" pitchFamily="18" charset="0"/>
              </a:rPr>
              <a:t>will also </a:t>
            </a:r>
            <a:r>
              <a:rPr lang="en-US" sz="11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choose a Reading for Pleasure book every week to share at home that </a:t>
            </a:r>
            <a:r>
              <a:rPr lang="en-US" sz="1100" dirty="0" smtClean="0">
                <a:solidFill>
                  <a:srgbClr val="002060"/>
                </a:solidFill>
                <a:latin typeface="Century Gothic" panose="020B0502020202020204" pitchFamily="34" charset="0"/>
                <a:ea typeface="Calibri" panose="020F0502020204030204" pitchFamily="34" charset="0"/>
                <a:cs typeface="Times New Roman" panose="02020603050405020304" pitchFamily="18" charset="0"/>
              </a:rPr>
              <a:t>will help to </a:t>
            </a:r>
            <a:r>
              <a:rPr lang="en-US" sz="11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develop their love of reading and extend </a:t>
            </a:r>
            <a:r>
              <a:rPr lang="en-US" sz="1100" dirty="0" smtClean="0">
                <a:solidFill>
                  <a:srgbClr val="002060"/>
                </a:solidFill>
                <a:latin typeface="Century Gothic" panose="020B0502020202020204" pitchFamily="34" charset="0"/>
                <a:ea typeface="Calibri" panose="020F0502020204030204" pitchFamily="34" charset="0"/>
                <a:cs typeface="Times New Roman" panose="02020603050405020304" pitchFamily="18" charset="0"/>
              </a:rPr>
              <a:t>their increasing vocabulary.</a:t>
            </a:r>
            <a:endParaRPr lang="en-GB" sz="11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40195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7"/>
          <p:cNvSpPr txBox="1"/>
          <p:nvPr/>
        </p:nvSpPr>
        <p:spPr>
          <a:xfrm>
            <a:off x="106362" y="165052"/>
            <a:ext cx="6645275" cy="1154929"/>
          </a:xfrm>
          <a:prstGeom prst="rect">
            <a:avLst/>
          </a:prstGeom>
          <a:solidFill>
            <a:sysClr val="window" lastClr="FFFFFF"/>
          </a:solidFill>
          <a:ln w="6350">
            <a:solidFill>
              <a:schemeClr val="accent2"/>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pPr>
            <a:r>
              <a:rPr lang="en-US" sz="1000" b="1" u="sng"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Mathematics  </a:t>
            </a:r>
            <a:endParaRPr lang="en-GB" sz="1000" b="1" u="sng"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pPr>
            <a:r>
              <a:rPr lang="en-US"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The children will develop an understanding of number through interactive games and real life opportunities within role play. Singing finger rhymes is important in helping children to count in sequence and say the number names confidently. Counting groups of objects and being able to select a specific number of items will be part of our everyday learning. The children will be exploring a range or puzzles, blocks and shape sorters to talk about different shapes and begin looking at their properties. </a:t>
            </a:r>
            <a:endPar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6" name="Text Box 11"/>
          <p:cNvSpPr txBox="1"/>
          <p:nvPr/>
        </p:nvSpPr>
        <p:spPr>
          <a:xfrm>
            <a:off x="98194" y="1537868"/>
            <a:ext cx="6645275" cy="1151755"/>
          </a:xfrm>
          <a:prstGeom prst="rect">
            <a:avLst/>
          </a:prstGeom>
          <a:solidFill>
            <a:sysClr val="window" lastClr="FFFFFF"/>
          </a:solidFill>
          <a:ln w="6350">
            <a:solidFill>
              <a:schemeClr val="accent2"/>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pPr>
            <a:r>
              <a:rPr lang="en-US" sz="1100" b="1"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Expressive Arts and Design </a:t>
            </a:r>
            <a:endParaRPr lang="en-GB" sz="1100" b="1" u="sng"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Everyday, children will engage in imaginative play.  This will develop the ability to incorporate stories in play using small world equipment including dolls’ houses, castles and animal sets.  Children are always enthusiastic about the chance to play musical instruments and explore a range of sounds as well as movement. We look forward to the wonderful creations the children will be making using a range of materials of their choice. </a:t>
            </a:r>
            <a:endPar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7" name="Text Box 8"/>
          <p:cNvSpPr txBox="1"/>
          <p:nvPr/>
        </p:nvSpPr>
        <p:spPr>
          <a:xfrm>
            <a:off x="106362" y="2852989"/>
            <a:ext cx="6645275" cy="1076316"/>
          </a:xfrm>
          <a:prstGeom prst="rect">
            <a:avLst/>
          </a:prstGeom>
          <a:solidFill>
            <a:sysClr val="window" lastClr="FFFFFF"/>
          </a:solidFill>
          <a:ln w="6350">
            <a:solidFill>
              <a:schemeClr val="accent2"/>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pPr>
            <a:r>
              <a:rPr lang="en-US" sz="1000" b="1" u="sng"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Understanding of the World </a:t>
            </a:r>
            <a:r>
              <a:rPr lang="en-US"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07000"/>
              </a:lnSpc>
            </a:pPr>
            <a:r>
              <a:rPr lang="en-US" sz="1000" dirty="0" smtClean="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A lot </a:t>
            </a:r>
            <a:r>
              <a:rPr lang="en-US"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of the children’s time in nursery will be spent in the home corner as </a:t>
            </a:r>
            <a:r>
              <a:rPr lang="en-US" sz="1000" dirty="0" smtClean="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this </a:t>
            </a:r>
            <a:r>
              <a:rPr lang="en-US"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relates directly to their own lives and experiences. This will provide opportunities to explore their understanding of the world. Children will gain an insight into the wider world through our topics. They will explore living things, natural environments and different countries. </a:t>
            </a:r>
            <a:r>
              <a:rPr lang="en-US" sz="1000">
                <a:solidFill>
                  <a:srgbClr val="002060"/>
                </a:solidFill>
                <a:latin typeface="Century Gothic" panose="020B0502020202020204" pitchFamily="34" charset="0"/>
                <a:ea typeface="Calibri" panose="020F0502020204030204" pitchFamily="34" charset="0"/>
                <a:cs typeface="Times New Roman" panose="02020603050405020304" pitchFamily="18" charset="0"/>
              </a:rPr>
              <a:t>We </a:t>
            </a:r>
            <a:r>
              <a:rPr lang="en-US" sz="1000" smtClean="0">
                <a:solidFill>
                  <a:srgbClr val="002060"/>
                </a:solidFill>
                <a:latin typeface="Century Gothic" panose="020B0502020202020204" pitchFamily="34" charset="0"/>
                <a:ea typeface="Calibri" panose="020F0502020204030204" pitchFamily="34" charset="0"/>
                <a:cs typeface="Times New Roman" panose="02020603050405020304" pitchFamily="18" charset="0"/>
              </a:rPr>
              <a:t>will learn </a:t>
            </a:r>
            <a:r>
              <a:rPr lang="en-US" sz="10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that people around the world have different beliefs and celebrations as we explore our own communities and festivals. </a:t>
            </a:r>
            <a:endPar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8" name="Text Box 3"/>
          <p:cNvSpPr txBox="1">
            <a:spLocks noChangeArrowheads="1"/>
          </p:cNvSpPr>
          <p:nvPr/>
        </p:nvSpPr>
        <p:spPr bwMode="auto">
          <a:xfrm>
            <a:off x="106362" y="4092671"/>
            <a:ext cx="6597650" cy="2610471"/>
          </a:xfrm>
          <a:prstGeom prst="rect">
            <a:avLst/>
          </a:prstGeom>
          <a:solidFill>
            <a:schemeClr val="bg1"/>
          </a:solidFill>
          <a:ln w="9525" algn="in">
            <a:solidFill>
              <a:schemeClr val="accent2"/>
            </a:solidFill>
            <a:miter lim="800000"/>
            <a:headEnd/>
            <a:tailEnd/>
          </a:ln>
          <a:effectLst/>
        </p:spPr>
        <p:txBody>
          <a:bodyPr rot="0" vert="horz" wrap="square" lIns="36576" tIns="36576" rIns="36576" bIns="36576" anchor="t" anchorCtr="0" upright="1">
            <a:noAutofit/>
          </a:bodyPr>
          <a:lstStyle/>
          <a:p>
            <a:pPr>
              <a:lnSpc>
                <a:spcPct val="107000"/>
              </a:lnSpc>
            </a:pPr>
            <a:r>
              <a:rPr lang="en-GB" sz="1000" b="1" u="sng" dirty="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Goals we hope to achieve</a:t>
            </a:r>
            <a:endParaRPr lang="en-GB" sz="1000" b="1" u="sng"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000" dirty="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To d</a:t>
            </a:r>
            <a:r>
              <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evelop speaking and listening skills to allow children to maintain attention during story time and activities. </a:t>
            </a:r>
          </a:p>
          <a:p>
            <a:pPr marL="342900" lvl="0" indent="-342900">
              <a:lnSpc>
                <a:spcPct val="107000"/>
              </a:lnSpc>
              <a:spcAft>
                <a:spcPts val="0"/>
              </a:spcAft>
              <a:buFont typeface="Symbol" panose="05050102010706020507" pitchFamily="18" charset="2"/>
              <a:buChar char=""/>
            </a:pPr>
            <a:r>
              <a:rPr lang="en-GB" sz="1000" dirty="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To develop speech and language skills and be able to speak in a clear voice. </a:t>
            </a:r>
            <a:endPar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000" dirty="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To learn how to play together and interact harmoniously, sharing and turn taking.</a:t>
            </a:r>
          </a:p>
          <a:p>
            <a:pPr marL="342900" lvl="0" indent="-342900">
              <a:lnSpc>
                <a:spcPct val="107000"/>
              </a:lnSpc>
              <a:spcAft>
                <a:spcPts val="0"/>
              </a:spcAft>
              <a:buFont typeface="Symbol" panose="05050102010706020507" pitchFamily="18" charset="2"/>
              <a:buChar char=""/>
            </a:pPr>
            <a:r>
              <a:rPr lang="en-GB" sz="1000" dirty="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To build up an awareness of sounds around us, with the ability to distinguish between sounds that we hear.</a:t>
            </a:r>
            <a:r>
              <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0"/>
              </a:spcAft>
              <a:buFont typeface="Symbol" panose="05050102010706020507" pitchFamily="18" charset="2"/>
              <a:buChar char=""/>
            </a:pPr>
            <a:r>
              <a:rPr lang="en-GB" sz="1000" dirty="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To develop an awareness of rhyme. Being able to sing a range of  nursery  rhymes and make a rhyming pair. </a:t>
            </a:r>
          </a:p>
          <a:p>
            <a:pPr marL="342900" lvl="0" indent="-342900">
              <a:lnSpc>
                <a:spcPct val="107000"/>
              </a:lnSpc>
              <a:spcAft>
                <a:spcPts val="0"/>
              </a:spcAft>
              <a:buFont typeface="Symbol" panose="05050102010706020507" pitchFamily="18" charset="2"/>
              <a:buChar char=""/>
            </a:pPr>
            <a:r>
              <a:rPr lang="en-GB" sz="1000" dirty="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To hear initial sounds in familiar and simple words.</a:t>
            </a:r>
          </a:p>
          <a:p>
            <a:pPr marL="342900" lvl="0" indent="-342900">
              <a:lnSpc>
                <a:spcPct val="107000"/>
              </a:lnSpc>
              <a:spcAft>
                <a:spcPts val="0"/>
              </a:spcAft>
              <a:buFont typeface="Symbol" panose="05050102010706020507" pitchFamily="18" charset="2"/>
              <a:buChar char=""/>
            </a:pPr>
            <a:r>
              <a:rPr lang="en-GB" sz="1000" dirty="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To hear and say orally blended words e.g. c- a-t,  d-o-g. </a:t>
            </a:r>
          </a:p>
          <a:p>
            <a:pPr marL="342900" lvl="0" indent="-342900">
              <a:lnSpc>
                <a:spcPct val="107000"/>
              </a:lnSpc>
              <a:spcAft>
                <a:spcPts val="0"/>
              </a:spcAft>
              <a:buFont typeface="Symbol" panose="05050102010706020507" pitchFamily="18" charset="2"/>
              <a:buChar char=""/>
            </a:pPr>
            <a:r>
              <a:rPr lang="en-GB" sz="1000" dirty="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To gain an understanding of numbers. Counting sets of objects saying one number name for each item and begin to recognise numbers saying their name.</a:t>
            </a:r>
          </a:p>
          <a:p>
            <a:pPr marL="342900" lvl="0" indent="-342900">
              <a:lnSpc>
                <a:spcPct val="107000"/>
              </a:lnSpc>
              <a:spcAft>
                <a:spcPts val="0"/>
              </a:spcAft>
              <a:buFont typeface="Symbol" panose="05050102010706020507" pitchFamily="18" charset="2"/>
              <a:buChar char=""/>
            </a:pPr>
            <a:r>
              <a:rPr lang="en-GB" sz="1000" dirty="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To enjoy a story, turning pages and talking about the pictures.</a:t>
            </a:r>
            <a:endPar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000" dirty="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To put on a coat and get changed for PE.</a:t>
            </a:r>
            <a:endPar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sp>
        <p:nvSpPr>
          <p:cNvPr id="9" name="Text Box 5"/>
          <p:cNvSpPr txBox="1">
            <a:spLocks noChangeArrowheads="1"/>
          </p:cNvSpPr>
          <p:nvPr/>
        </p:nvSpPr>
        <p:spPr bwMode="auto">
          <a:xfrm>
            <a:off x="132439" y="6866508"/>
            <a:ext cx="3797777" cy="2947673"/>
          </a:xfrm>
          <a:prstGeom prst="rect">
            <a:avLst/>
          </a:prstGeom>
          <a:noFill/>
          <a:ln w="9525" algn="in">
            <a:solidFill>
              <a:schemeClr val="accent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CCCCCC"/>
                  </a:outerShdw>
                </a:effectLst>
              </a14:hiddenEffects>
            </a:ext>
          </a:extLst>
        </p:spPr>
        <p:txBody>
          <a:bodyPr rot="0" vert="horz" wrap="square" lIns="36576" tIns="36576" rIns="36576" bIns="36576" anchor="t" anchorCtr="0" upright="1">
            <a:noAutofit/>
          </a:bodyPr>
          <a:lstStyle/>
          <a:p>
            <a:pPr>
              <a:lnSpc>
                <a:spcPct val="107000"/>
              </a:lnSpc>
            </a:pPr>
            <a:r>
              <a:rPr lang="en-GB" sz="1000" b="1" u="sng" dirty="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How can you help?</a:t>
            </a:r>
            <a:endParaRPr lang="en-GB" sz="1000" b="1" u="sng"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000" dirty="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Share a book each day with your child to help develop interest and  enjoyment in stories.</a:t>
            </a:r>
            <a:r>
              <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 Offer them opportunities to tell you the story using the pictures. </a:t>
            </a:r>
          </a:p>
          <a:p>
            <a:pPr marL="342900" indent="-342900">
              <a:lnSpc>
                <a:spcPct val="107000"/>
              </a:lnSpc>
              <a:buFont typeface="Symbol" panose="05050102010706020507" pitchFamily="18" charset="2"/>
              <a:buChar char=""/>
            </a:pPr>
            <a:r>
              <a:rPr lang="en-GB" sz="1000" dirty="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Always talk to your child about their time at nursery each day. Encourage your child to talk whenever </a:t>
            </a:r>
            <a:r>
              <a:rPr lang="en-GB" sz="1000" dirty="0" smtClean="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possible, </a:t>
            </a:r>
            <a:r>
              <a:rPr lang="en-US" sz="1000" dirty="0" smtClean="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using </a:t>
            </a:r>
            <a:r>
              <a:rPr lang="en-US" sz="1000" dirty="0" smtClean="0">
                <a:solidFill>
                  <a:srgbClr val="002060"/>
                </a:solidFill>
                <a:latin typeface="Century Gothic" panose="020B0502020202020204" pitchFamily="34" charset="0"/>
                <a:ea typeface="Calibri" panose="020F0502020204030204" pitchFamily="34" charset="0"/>
                <a:cs typeface="Calibri" panose="020F0502020204030204" pitchFamily="34" charset="0"/>
              </a:rPr>
              <a:t>correct pronunciation.</a:t>
            </a:r>
            <a:endParaRPr lang="en-GB" sz="10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000" dirty="0" smtClean="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 </a:t>
            </a:r>
            <a:r>
              <a:rPr lang="en-GB" sz="1000" dirty="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Find opportunities to count, helping your child to say number names in order and count objects one at a time. Play games to develop awareness of sounds e.g. I spy. Encourage your child to dress themselves and use the toilet independently. </a:t>
            </a:r>
            <a:endPar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000" dirty="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Provide your child with opportunities to make marks on paper and begin early writing using a range of tools e.g. pencils, paint brushes. It is very important to allow your child to experience the use of scissors and play dough to develop their motor skills</a:t>
            </a:r>
            <a:r>
              <a:rPr lang="en-GB" sz="1000" dirty="0" smtClean="0">
                <a:solidFill>
                  <a:srgbClr val="002060"/>
                </a:solidFill>
                <a:effectLst/>
                <a:latin typeface="Century Gothic" panose="020B0502020202020204" pitchFamily="34" charset="0"/>
                <a:ea typeface="Calibri" panose="020F0502020204030204" pitchFamily="34" charset="0"/>
                <a:cs typeface="Calibri" panose="020F0502020204030204" pitchFamily="34" charset="0"/>
              </a:rPr>
              <a:t>.</a:t>
            </a:r>
          </a:p>
        </p:txBody>
      </p:sp>
      <p:sp>
        <p:nvSpPr>
          <p:cNvPr id="10" name="Text Box 5"/>
          <p:cNvSpPr txBox="1"/>
          <p:nvPr/>
        </p:nvSpPr>
        <p:spPr>
          <a:xfrm>
            <a:off x="4066169" y="6860817"/>
            <a:ext cx="2736583" cy="2953364"/>
          </a:xfrm>
          <a:prstGeom prst="rect">
            <a:avLst/>
          </a:prstGeom>
          <a:solidFill>
            <a:schemeClr val="lt1"/>
          </a:solidFill>
          <a:ln w="6350">
            <a:solidFill>
              <a:schemeClr val="accent2"/>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pPr>
            <a:r>
              <a:rPr lang="en-GB" sz="1000" b="1" u="sng" dirty="0" smtClean="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Essential Information</a:t>
            </a:r>
            <a:endParaRPr lang="en-GB" sz="1000" b="1" u="sng"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Books bags to be brought to school on a Monday and will be sent back out on Thursday. </a:t>
            </a:r>
          </a:p>
          <a:p>
            <a:pPr marL="342900" lvl="0" indent="-342900">
              <a:lnSpc>
                <a:spcPct val="107000"/>
              </a:lnSpc>
              <a:spcAft>
                <a:spcPts val="0"/>
              </a:spcAft>
              <a:buFont typeface="Symbol" panose="05050102010706020507" pitchFamily="18" charset="2"/>
              <a:buChar char=""/>
            </a:pPr>
            <a:r>
              <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Please put your child’s name in all items of clothing. </a:t>
            </a:r>
          </a:p>
          <a:p>
            <a:pPr marL="342900" lvl="0" indent="-342900">
              <a:lnSpc>
                <a:spcPct val="107000"/>
              </a:lnSpc>
              <a:spcAft>
                <a:spcPts val="0"/>
              </a:spcAft>
              <a:buFont typeface="Symbol" panose="05050102010706020507" pitchFamily="18" charset="2"/>
              <a:buChar char=""/>
            </a:pPr>
            <a:r>
              <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The children have snack together each day. If you would like to make a voluntary contribution, please bring </a:t>
            </a:r>
            <a:r>
              <a:rPr lang="en-GB" sz="1000" dirty="0" smtClean="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a contribution to </a:t>
            </a:r>
            <a:r>
              <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school on a Monday. </a:t>
            </a:r>
          </a:p>
          <a:p>
            <a:pPr marL="342900" lvl="0" indent="-342900">
              <a:lnSpc>
                <a:spcPct val="107000"/>
              </a:lnSpc>
              <a:spcAft>
                <a:spcPts val="0"/>
              </a:spcAft>
              <a:buFont typeface="Symbol" panose="05050102010706020507" pitchFamily="18" charset="2"/>
              <a:buChar char=""/>
            </a:pPr>
            <a:r>
              <a:rPr lang="en-GB" sz="1000" dirty="0" smtClean="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The </a:t>
            </a:r>
            <a:r>
              <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children are encouraged to bring items in for show and tell such as photographs, drawings</a:t>
            </a:r>
            <a:r>
              <a:rPr lang="en-GB" sz="1000" dirty="0" smtClean="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 </a:t>
            </a:r>
            <a:r>
              <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a leaflet from a recent </a:t>
            </a:r>
            <a:r>
              <a:rPr lang="en-GB" sz="1000" dirty="0" smtClean="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trip or an item that links to our sound of the week. </a:t>
            </a:r>
            <a:r>
              <a:rPr lang="en-GB" sz="10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We ask that toys are not brought to school. </a:t>
            </a:r>
          </a:p>
          <a:p>
            <a:pPr marL="228600">
              <a:lnSpc>
                <a:spcPct val="107000"/>
              </a:lnSpc>
              <a:spcAft>
                <a:spcPts val="8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625119381"/>
      </p:ext>
    </p:extLst>
  </p:cSld>
  <p:clrMapOvr>
    <a:masterClrMapping/>
  </p:clrMapOvr>
</p:sld>
</file>

<file path=ppt/theme/theme1.xml><?xml version="1.0" encoding="utf-8"?>
<a:theme xmlns:a="http://schemas.openxmlformats.org/drawingml/2006/main" name="Facet">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{9C9EAA8B-5B32-124F-A422-C27277550337}tf10001060</Template>
  <TotalTime>457</TotalTime>
  <Words>1243</Words>
  <Application>Microsoft Office PowerPoint</Application>
  <PresentationFormat>A4 Paper (210x297 mm)</PresentationFormat>
  <Paragraphs>43</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Century Gothic</vt:lpstr>
      <vt:lpstr>Phosphate Inline</vt:lpstr>
      <vt:lpstr>Symbol</vt:lpstr>
      <vt:lpstr>Times New Roman</vt:lpstr>
      <vt:lpstr>Trebuchet MS</vt:lpstr>
      <vt:lpstr>Wingdings 3</vt:lpstr>
      <vt:lpstr>Facet</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Jones</dc:creator>
  <cp:lastModifiedBy>Joe Evans</cp:lastModifiedBy>
  <cp:revision>49</cp:revision>
  <cp:lastPrinted>2021-09-23T14:54:49Z</cp:lastPrinted>
  <dcterms:created xsi:type="dcterms:W3CDTF">2021-09-10T12:25:15Z</dcterms:created>
  <dcterms:modified xsi:type="dcterms:W3CDTF">2023-10-10T15:32:27Z</dcterms:modified>
</cp:coreProperties>
</file>